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382" r:id="rId2"/>
    <p:sldId id="387" r:id="rId3"/>
    <p:sldId id="383" r:id="rId4"/>
    <p:sldId id="388" r:id="rId5"/>
    <p:sldId id="384" r:id="rId6"/>
    <p:sldId id="385" r:id="rId7"/>
    <p:sldId id="390" r:id="rId8"/>
    <p:sldId id="389" r:id="rId9"/>
    <p:sldId id="391" r:id="rId10"/>
    <p:sldId id="392" r:id="rId11"/>
    <p:sldId id="393" r:id="rId12"/>
    <p:sldId id="394" r:id="rId13"/>
    <p:sldId id="395" r:id="rId14"/>
    <p:sldId id="397" r:id="rId15"/>
    <p:sldId id="398" r:id="rId16"/>
    <p:sldId id="399" r:id="rId17"/>
    <p:sldId id="396" r:id="rId18"/>
    <p:sldId id="400" r:id="rId19"/>
    <p:sldId id="401" r:id="rId20"/>
    <p:sldId id="405" r:id="rId21"/>
    <p:sldId id="406" r:id="rId22"/>
    <p:sldId id="402" r:id="rId23"/>
    <p:sldId id="40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04138905713707"/>
          <c:y val="4.0700040700040699E-2"/>
          <c:w val="0.846769849349846"/>
          <c:h val="0.77450831466579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REGIONE!$I$12</c:f>
              <c:strCache>
                <c:ptCount val="1"/>
                <c:pt idx="0">
                  <c:v>N. Consultori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REGIONE!$H$13:$H$17</c:f>
              <c:strCache>
                <c:ptCount val="5"/>
                <c:pt idx="0">
                  <c:v>5 figure</c:v>
                </c:pt>
                <c:pt idx="1">
                  <c:v>4 figure</c:v>
                </c:pt>
                <c:pt idx="2">
                  <c:v>3 figure </c:v>
                </c:pt>
                <c:pt idx="3">
                  <c:v>2 figure</c:v>
                </c:pt>
                <c:pt idx="4">
                  <c:v>1 figura</c:v>
                </c:pt>
              </c:strCache>
            </c:strRef>
          </c:cat>
          <c:val>
            <c:numRef>
              <c:f>REGIONE!$I$13:$I$17</c:f>
              <c:numCache>
                <c:formatCode>0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8</c:v>
                </c:pt>
                <c:pt idx="3">
                  <c:v>23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5-42F5-9419-063F707024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4531263"/>
        <c:axId val="413435311"/>
      </c:barChart>
      <c:catAx>
        <c:axId val="414531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 Figure professionali presenti nel consultorio</a:t>
                </a:r>
              </a:p>
            </c:rich>
          </c:tx>
          <c:layout>
            <c:manualLayout>
              <c:xMode val="edge"/>
              <c:yMode val="edge"/>
              <c:x val="0.23815483462808287"/>
              <c:y val="0.89853117635228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13435311"/>
        <c:crosses val="autoZero"/>
        <c:auto val="1"/>
        <c:lblAlgn val="ctr"/>
        <c:lblOffset val="100"/>
        <c:noMultiLvlLbl val="0"/>
      </c:catAx>
      <c:valAx>
        <c:axId val="41343531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41453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Confronto2016_2022!$C$13</c:f>
              <c:strCache>
                <c:ptCount val="1"/>
                <c:pt idx="0">
                  <c:v>% ANNO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4-475F-B257-5DC51118B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Confronto2016_2022!$B$14:$B$18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Confronto2016_2022!$C$14:$C$18</c:f>
              <c:numCache>
                <c:formatCode>0%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7.0000000000000007E-2</c:v>
                </c:pt>
                <c:pt idx="3">
                  <c:v>0.38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24-475F-B257-5DC51118B573}"/>
            </c:ext>
          </c:extLst>
        </c:ser>
        <c:ser>
          <c:idx val="1"/>
          <c:order val="1"/>
          <c:tx>
            <c:strRef>
              <c:f>Confronto2016_2022!$D$13</c:f>
              <c:strCache>
                <c:ptCount val="1"/>
                <c:pt idx="0">
                  <c:v>% ANNO 2023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Confronto2016_2022!$B$14:$B$18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Confronto2016_2022!$D$14:$D$18</c:f>
              <c:numCache>
                <c:formatCode>0%</c:formatCode>
                <c:ptCount val="5"/>
                <c:pt idx="0">
                  <c:v>0</c:v>
                </c:pt>
                <c:pt idx="1">
                  <c:v>0.36</c:v>
                </c:pt>
                <c:pt idx="2">
                  <c:v>0.12</c:v>
                </c:pt>
                <c:pt idx="3">
                  <c:v>0.35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24-475F-B257-5DC51118B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5292512"/>
        <c:axId val="841716320"/>
      </c:barChart>
      <c:catAx>
        <c:axId val="84529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 Figure professionali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41716320"/>
        <c:crosses val="autoZero"/>
        <c:auto val="1"/>
        <c:lblAlgn val="ctr"/>
        <c:lblOffset val="100"/>
        <c:noMultiLvlLbl val="0"/>
      </c:catAx>
      <c:valAx>
        <c:axId val="8417163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452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088349921204516E-2"/>
          <c:y val="0.11074118638546011"/>
          <c:w val="0.97791165007879544"/>
          <c:h val="0.64309683336146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Confronto2016_2022!$U$27</c:f>
              <c:strCache>
                <c:ptCount val="1"/>
                <c:pt idx="0">
                  <c:v>% ANNO 2006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4015369836695485E-2"/>
                  <c:y val="-7.85480786098919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8-4169-9784-155F7AA8DA61}"/>
                </c:ext>
              </c:extLst>
            </c:dLbl>
            <c:dLbl>
              <c:idx val="3"/>
              <c:layout>
                <c:manualLayout>
                  <c:x val="-2.88184438040345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8-4169-9784-155F7AA8DA61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Confronto2016_2022!$T$28:$T$32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Confronto2016_2022!$U$28:$U$32</c:f>
              <c:numCache>
                <c:formatCode>0%</c:formatCode>
                <c:ptCount val="5"/>
                <c:pt idx="0">
                  <c:v>0.11</c:v>
                </c:pt>
                <c:pt idx="1">
                  <c:v>0.19</c:v>
                </c:pt>
                <c:pt idx="2">
                  <c:v>0.17</c:v>
                </c:pt>
                <c:pt idx="3">
                  <c:v>0.35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C8-4169-9784-155F7AA8DA61}"/>
            </c:ext>
          </c:extLst>
        </c:ser>
        <c:ser>
          <c:idx val="1"/>
          <c:order val="1"/>
          <c:tx>
            <c:strRef>
              <c:f>Confronto2016_2022!$V$27</c:f>
              <c:strCache>
                <c:ptCount val="1"/>
                <c:pt idx="0">
                  <c:v>% ANNO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187690432663011E-2"/>
                  <c:y val="4.504504504504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8-4169-9784-155F7AA8D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Confronto2016_2022!$T$28:$T$32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Confronto2016_2022!$V$28:$V$32</c:f>
              <c:numCache>
                <c:formatCode>0%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7.0000000000000007E-2</c:v>
                </c:pt>
                <c:pt idx="3">
                  <c:v>0.38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8-4169-9784-155F7AA8DA61}"/>
            </c:ext>
          </c:extLst>
        </c:ser>
        <c:ser>
          <c:idx val="2"/>
          <c:order val="2"/>
          <c:tx>
            <c:strRef>
              <c:f>Confronto2016_2022!$W$27</c:f>
              <c:strCache>
                <c:ptCount val="1"/>
                <c:pt idx="0">
                  <c:v>% ANNO 2023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Confronto2016_2022!$T$28:$T$32</c:f>
              <c:numCache>
                <c:formatCode>0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Confronto2016_2022!$W$28:$W$32</c:f>
              <c:numCache>
                <c:formatCode>0%</c:formatCode>
                <c:ptCount val="5"/>
                <c:pt idx="0">
                  <c:v>0</c:v>
                </c:pt>
                <c:pt idx="1">
                  <c:v>0.36</c:v>
                </c:pt>
                <c:pt idx="2">
                  <c:v>0.12</c:v>
                </c:pt>
                <c:pt idx="3">
                  <c:v>0.35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C8-4169-9784-155F7AA8DA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2680703"/>
        <c:axId val="1759796207"/>
      </c:barChart>
      <c:catAx>
        <c:axId val="1772680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 Figure professionali</a:t>
                </a:r>
              </a:p>
            </c:rich>
          </c:tx>
          <c:layout>
            <c:manualLayout>
              <c:xMode val="edge"/>
              <c:yMode val="edge"/>
              <c:x val="0.36724000998434275"/>
              <c:y val="0.83947061244593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759796207"/>
        <c:crosses val="autoZero"/>
        <c:auto val="1"/>
        <c:lblAlgn val="ctr"/>
        <c:lblOffset val="100"/>
        <c:noMultiLvlLbl val="0"/>
      </c:catAx>
      <c:valAx>
        <c:axId val="1759796207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7268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66063824154548"/>
          <c:y val="0.92216363378742183"/>
          <c:w val="0.7246787235169091"/>
          <c:h val="7.7836366212578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58757062146894E-2"/>
          <c:y val="5.1825677267373381E-2"/>
          <c:w val="0.9525423728813559"/>
          <c:h val="0.60636116598499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Ore_sett_Profess_10000ab!$B$36</c:f>
              <c:strCache>
                <c:ptCount val="1"/>
                <c:pt idx="0">
                  <c:v>Media n. ore/sett. EROGATE x 10.000 ab. - Anno 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Ore_sett_Profess_10000ab!$A$37:$A$41</c:f>
              <c:strCache>
                <c:ptCount val="5"/>
                <c:pt idx="0">
                  <c:v>Ginecologo</c:v>
                </c:pt>
                <c:pt idx="1">
                  <c:v>Ostetrica</c:v>
                </c:pt>
                <c:pt idx="2">
                  <c:v>Pediatra</c:v>
                </c:pt>
                <c:pt idx="3">
                  <c:v>Assistente sociale</c:v>
                </c:pt>
                <c:pt idx="4">
                  <c:v>Psicologo</c:v>
                </c:pt>
              </c:strCache>
            </c:strRef>
          </c:cat>
          <c:val>
            <c:numRef>
              <c:f>Ore_sett_Profess_10000ab!$B$37:$B$41</c:f>
              <c:numCache>
                <c:formatCode>0.0</c:formatCode>
                <c:ptCount val="5"/>
                <c:pt idx="0">
                  <c:v>3.8</c:v>
                </c:pt>
                <c:pt idx="1">
                  <c:v>9</c:v>
                </c:pt>
                <c:pt idx="2">
                  <c:v>0.2</c:v>
                </c:pt>
                <c:pt idx="3">
                  <c:v>4.7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F-44B4-8F59-C93E1968C8F5}"/>
            </c:ext>
          </c:extLst>
        </c:ser>
        <c:ser>
          <c:idx val="1"/>
          <c:order val="1"/>
          <c:tx>
            <c:strRef>
              <c:f>Ore_sett_Profess_10000ab!$C$36</c:f>
              <c:strCache>
                <c:ptCount val="1"/>
                <c:pt idx="0">
                  <c:v>Media n. ore/sett. EROGATE x 10.000 ab. - Anno 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Ore_sett_Profess_10000ab!$A$37:$A$41</c:f>
              <c:strCache>
                <c:ptCount val="5"/>
                <c:pt idx="0">
                  <c:v>Ginecologo</c:v>
                </c:pt>
                <c:pt idx="1">
                  <c:v>Ostetrica</c:v>
                </c:pt>
                <c:pt idx="2">
                  <c:v>Pediatra</c:v>
                </c:pt>
                <c:pt idx="3">
                  <c:v>Assistente sociale</c:v>
                </c:pt>
                <c:pt idx="4">
                  <c:v>Psicologo</c:v>
                </c:pt>
              </c:strCache>
            </c:strRef>
          </c:cat>
          <c:val>
            <c:numRef>
              <c:f>Ore_sett_Profess_10000ab!$C$37:$C$41</c:f>
              <c:numCache>
                <c:formatCode>0.0</c:formatCode>
                <c:ptCount val="5"/>
                <c:pt idx="0">
                  <c:v>3.7</c:v>
                </c:pt>
                <c:pt idx="1">
                  <c:v>7.9</c:v>
                </c:pt>
                <c:pt idx="2">
                  <c:v>0</c:v>
                </c:pt>
                <c:pt idx="3">
                  <c:v>9.1999999999999993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F-44B4-8F59-C93E1968C8F5}"/>
            </c:ext>
          </c:extLst>
        </c:ser>
        <c:ser>
          <c:idx val="2"/>
          <c:order val="2"/>
          <c:tx>
            <c:strRef>
              <c:f>Ore_sett_Profess_10000ab!$D$36</c:f>
              <c:strCache>
                <c:ptCount val="1"/>
                <c:pt idx="0">
                  <c:v>Media n. ore/sett. PREVISTE x 10.000 ab.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Ore_sett_Profess_10000ab!$A$37:$A$41</c:f>
              <c:strCache>
                <c:ptCount val="5"/>
                <c:pt idx="0">
                  <c:v>Ginecologo</c:v>
                </c:pt>
                <c:pt idx="1">
                  <c:v>Ostetrica</c:v>
                </c:pt>
                <c:pt idx="2">
                  <c:v>Pediatra</c:v>
                </c:pt>
                <c:pt idx="3">
                  <c:v>Assistente sociale</c:v>
                </c:pt>
                <c:pt idx="4">
                  <c:v>Psicologo</c:v>
                </c:pt>
              </c:strCache>
            </c:strRef>
          </c:cat>
          <c:val>
            <c:numRef>
              <c:f>Ore_sett_Profess_10000ab!$D$37:$D$41</c:f>
              <c:numCache>
                <c:formatCode>0.0</c:formatCode>
                <c:ptCount val="5"/>
                <c:pt idx="0">
                  <c:v>9</c:v>
                </c:pt>
                <c:pt idx="1">
                  <c:v>18</c:v>
                </c:pt>
                <c:pt idx="2">
                  <c:v>9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F-44B4-8F59-C93E1968C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2764352"/>
        <c:axId val="1672761952"/>
      </c:barChart>
      <c:catAx>
        <c:axId val="167276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72761952"/>
        <c:crosses val="autoZero"/>
        <c:auto val="1"/>
        <c:lblAlgn val="ctr"/>
        <c:lblOffset val="100"/>
        <c:noMultiLvlLbl val="0"/>
      </c:catAx>
      <c:valAx>
        <c:axId val="16727619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7276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374075062651065E-2"/>
          <c:y val="0.7787884587343249"/>
          <c:w val="0.92385448640953782"/>
          <c:h val="0.19806339311752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255994591148575E-2"/>
          <c:y val="0"/>
          <c:w val="0.9574879291737336"/>
          <c:h val="0.8290254907032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Ore_sett_Profess_10000ab!$J$26</c:f>
              <c:strCache>
                <c:ptCount val="1"/>
                <c:pt idx="0">
                  <c:v>Ginecologo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Ore_sett_Profess_10000ab!$I$27:$I$31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Ore_sett_Profess_10000ab!$J$27:$J$31</c:f>
              <c:numCache>
                <c:formatCode>0.0</c:formatCode>
                <c:ptCount val="5"/>
                <c:pt idx="0">
                  <c:v>3.0873196919541019</c:v>
                </c:pt>
                <c:pt idx="1">
                  <c:v>6.1979219687797134</c:v>
                </c:pt>
                <c:pt idx="2">
                  <c:v>4.0378902638153882</c:v>
                </c:pt>
                <c:pt idx="3">
                  <c:v>0.17825947449106921</c:v>
                </c:pt>
                <c:pt idx="4">
                  <c:v>4.9909816420823763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B-44BA-83AE-F7D059AF08C1}"/>
            </c:ext>
          </c:extLst>
        </c:ser>
        <c:ser>
          <c:idx val="1"/>
          <c:order val="1"/>
          <c:tx>
            <c:strRef>
              <c:f>Ore_sett_Profess_10000ab!$K$26</c:f>
              <c:strCache>
                <c:ptCount val="1"/>
                <c:pt idx="0">
                  <c:v> Ostetrica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Ore_sett_Profess_10000ab!$I$27:$I$31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Ore_sett_Profess_10000ab!$K$27:$K$31</c:f>
              <c:numCache>
                <c:formatCode>0.0</c:formatCode>
                <c:ptCount val="5"/>
                <c:pt idx="0">
                  <c:v>9.5907014504685293</c:v>
                </c:pt>
                <c:pt idx="1">
                  <c:v>9.3667354723004976</c:v>
                </c:pt>
                <c:pt idx="2">
                  <c:v>8.3298905523532234</c:v>
                </c:pt>
                <c:pt idx="3">
                  <c:v>0</c:v>
                </c:pt>
                <c:pt idx="4">
                  <c:v>12.310429175005559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B-44BA-83AE-F7D059AF08C1}"/>
            </c:ext>
          </c:extLst>
        </c:ser>
        <c:ser>
          <c:idx val="2"/>
          <c:order val="2"/>
          <c:tx>
            <c:strRef>
              <c:f>Ore_sett_Profess_10000ab!$L$26</c:f>
              <c:strCache>
                <c:ptCount val="1"/>
                <c:pt idx="0">
                  <c:v>Pediatra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Ore_sett_Profess_10000ab!$I$27:$I$31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Ore_sett_Profess_10000ab!$L$27:$L$31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B-44BA-83AE-F7D059AF08C1}"/>
            </c:ext>
          </c:extLst>
        </c:ser>
        <c:ser>
          <c:idx val="3"/>
          <c:order val="3"/>
          <c:tx>
            <c:strRef>
              <c:f>Ore_sett_Profess_10000ab!$M$26</c:f>
              <c:strCache>
                <c:ptCount val="1"/>
                <c:pt idx="0">
                  <c:v>Psicologo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Ore_sett_Profess_10000ab!$I$27:$I$31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Ore_sett_Profess_10000ab!$M$27:$M$31</c:f>
              <c:numCache>
                <c:formatCode>0.0</c:formatCode>
                <c:ptCount val="5"/>
                <c:pt idx="0">
                  <c:v>10.433997107067103</c:v>
                </c:pt>
                <c:pt idx="1">
                  <c:v>5.4257538115649773</c:v>
                </c:pt>
                <c:pt idx="2">
                  <c:v>7.5249355708130858</c:v>
                </c:pt>
                <c:pt idx="3">
                  <c:v>15.805673404874803</c:v>
                </c:pt>
                <c:pt idx="4">
                  <c:v>6.7452375657845973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B-44BA-83AE-F7D059AF08C1}"/>
            </c:ext>
          </c:extLst>
        </c:ser>
        <c:ser>
          <c:idx val="4"/>
          <c:order val="4"/>
          <c:tx>
            <c:strRef>
              <c:f>Ore_sett_Profess_10000ab!$N$26</c:f>
              <c:strCache>
                <c:ptCount val="1"/>
                <c:pt idx="0">
                  <c:v> Assistente sociale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Ore_sett_Profess_10000ab!$I$27:$I$31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Ore_sett_Profess_10000ab!$N$27:$N$31</c:f>
              <c:numCache>
                <c:formatCode>0.0</c:formatCode>
                <c:ptCount val="5"/>
                <c:pt idx="0">
                  <c:v>9.5235236608750835</c:v>
                </c:pt>
                <c:pt idx="1">
                  <c:v>4.8327113390673775</c:v>
                </c:pt>
                <c:pt idx="2">
                  <c:v>5.2838490947125436</c:v>
                </c:pt>
                <c:pt idx="3">
                  <c:v>7.5760276658704404</c:v>
                </c:pt>
                <c:pt idx="4">
                  <c:v>3.5579275072270402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B-44BA-83AE-F7D059AF08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18235280"/>
        <c:axId val="1609852784"/>
      </c:barChart>
      <c:catAx>
        <c:axId val="161823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09852784"/>
        <c:crosses val="autoZero"/>
        <c:auto val="1"/>
        <c:lblAlgn val="ctr"/>
        <c:lblOffset val="100"/>
        <c:noMultiLvlLbl val="0"/>
      </c:catAx>
      <c:valAx>
        <c:axId val="16098527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1823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'Giorni di apertura per AST'!$B$91</c:f>
              <c:strCache>
                <c:ptCount val="1"/>
                <c:pt idx="0">
                  <c:v>N.ore di apertura/sett.x10.000 ab.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27-465B-9DCD-6EB5A4FDEC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27-465B-9DCD-6EB5A4FDEC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27-465B-9DCD-6EB5A4FDEC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27-465B-9DCD-6EB5A4FDEC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27-465B-9DCD-6EB5A4FDECEC}"/>
              </c:ext>
            </c:extLst>
          </c:dPt>
          <c:dPt>
            <c:idx val="5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27-465B-9DCD-6EB5A4FDECEC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327-465B-9DCD-6EB5A4FDE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'Giorni di apertura per AST'!$A$92:$A$97</c:f>
              <c:strCache>
                <c:ptCount val="6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  <c:pt idx="5">
                  <c:v>REGIONE</c:v>
                </c:pt>
              </c:strCache>
            </c:strRef>
          </c:cat>
          <c:val>
            <c:numRef>
              <c:f>'Giorni di apertura per AST'!$B$92:$B$97</c:f>
              <c:numCache>
                <c:formatCode>0</c:formatCode>
                <c:ptCount val="6"/>
                <c:pt idx="0">
                  <c:v>13.1</c:v>
                </c:pt>
                <c:pt idx="1">
                  <c:v>10.1</c:v>
                </c:pt>
                <c:pt idx="2">
                  <c:v>12.4</c:v>
                </c:pt>
                <c:pt idx="3">
                  <c:v>10.1</c:v>
                </c:pt>
                <c:pt idx="4">
                  <c:v>11.3</c:v>
                </c:pt>
                <c:pt idx="5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27-465B-9DCD-6EB5A4FDEC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6035072"/>
        <c:axId val="836045152"/>
      </c:barChart>
      <c:catAx>
        <c:axId val="83603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36045152"/>
        <c:crosses val="autoZero"/>
        <c:auto val="1"/>
        <c:lblAlgn val="ctr"/>
        <c:lblOffset val="100"/>
        <c:noMultiLvlLbl val="0"/>
      </c:catAx>
      <c:valAx>
        <c:axId val="836045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3603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'Giorni di apertura per AST'!$B$108</c:f>
              <c:strCache>
                <c:ptCount val="1"/>
                <c:pt idx="0">
                  <c:v>N.ore di apertura/sett.x10.000 ab. (anno 2023)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'Giorni di apertura per AST'!$A$109:$A$113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'Giorni di apertura per AST'!$B$109:$B$113</c:f>
              <c:numCache>
                <c:formatCode>0</c:formatCode>
                <c:ptCount val="5"/>
                <c:pt idx="0">
                  <c:v>13.1</c:v>
                </c:pt>
                <c:pt idx="1">
                  <c:v>10.1</c:v>
                </c:pt>
                <c:pt idx="2">
                  <c:v>12.4</c:v>
                </c:pt>
                <c:pt idx="3">
                  <c:v>10.1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1-467A-B295-8F4BEB591FC3}"/>
            </c:ext>
          </c:extLst>
        </c:ser>
        <c:ser>
          <c:idx val="1"/>
          <c:order val="1"/>
          <c:tx>
            <c:strRef>
              <c:f>'Giorni di apertura per AST'!$C$108</c:f>
              <c:strCache>
                <c:ptCount val="1"/>
                <c:pt idx="0">
                  <c:v>N.ore di apertura/sett.x10.000 ab. (anno 2016)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'Giorni di apertura per AST'!$A$109:$A$113</c:f>
              <c:strCache>
                <c:ptCount val="5"/>
                <c:pt idx="0">
                  <c:v>AST PU</c:v>
                </c:pt>
                <c:pt idx="1">
                  <c:v>AST AN</c:v>
                </c:pt>
                <c:pt idx="2">
                  <c:v>AST MC</c:v>
                </c:pt>
                <c:pt idx="3">
                  <c:v>AST FM</c:v>
                </c:pt>
                <c:pt idx="4">
                  <c:v>AST AP</c:v>
                </c:pt>
              </c:strCache>
            </c:strRef>
          </c:cat>
          <c:val>
            <c:numRef>
              <c:f>'Giorni di apertura per AST'!$C$109:$C$113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13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1-467A-B295-8F4BEB591F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2755504"/>
        <c:axId val="722751664"/>
      </c:barChart>
      <c:catAx>
        <c:axId val="7227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22751664"/>
        <c:crosses val="autoZero"/>
        <c:auto val="1"/>
        <c:lblAlgn val="ctr"/>
        <c:lblOffset val="100"/>
        <c:noMultiLvlLbl val="0"/>
      </c:catAx>
      <c:valAx>
        <c:axId val="7227516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2275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Obiezione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coscienza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 - % di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obiettori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/n. di </a:t>
            </a:r>
            <a:r>
              <a:rPr lang="en-US" sz="18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sedi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6508686073873167"/>
          <c:y val="0.14721094506821855"/>
          <c:w val="0.70995284881425225"/>
          <c:h val="0.815394233999973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'PUNTO 4 (2)'!$C$73</c:f>
              <c:strCache>
                <c:ptCount val="1"/>
                <c:pt idx="0">
                  <c:v>N. di sedi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8C-4665-97B4-19EF5529CA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8C-4665-97B4-19EF5529CA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8C-4665-97B4-19EF5529CA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8C-4665-97B4-19EF5529CAE1}"/>
              </c:ext>
            </c:extLst>
          </c:dPt>
          <c:dPt>
            <c:idx val="4"/>
            <c:invertIfNegative val="0"/>
            <c:bubble3D val="0"/>
            <c:spPr>
              <a:solidFill>
                <a:srgbClr val="8E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8C-4665-97B4-19EF5529CA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4 (2)'!$B$74:$B$78</c:f>
              <c:strCache>
                <c:ptCount val="5"/>
                <c:pt idx="0">
                  <c:v>100% di obiettori</c:v>
                </c:pt>
                <c:pt idx="1">
                  <c:v>dal 20% al 33%</c:v>
                </c:pt>
                <c:pt idx="2">
                  <c:v>dal 40% al 67%</c:v>
                </c:pt>
                <c:pt idx="3">
                  <c:v>Nessun obiettore</c:v>
                </c:pt>
                <c:pt idx="4">
                  <c:v>Non rispondono *</c:v>
                </c:pt>
              </c:strCache>
            </c:strRef>
          </c:cat>
          <c:val>
            <c:numRef>
              <c:f>'PUNTO 4 (2)'!$C$74:$C$78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18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D8C-4665-97B4-19EF5529CA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4994335"/>
        <c:axId val="1675212223"/>
      </c:barChart>
      <c:catAx>
        <c:axId val="1674994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675212223"/>
        <c:crosses val="autoZero"/>
        <c:auto val="1"/>
        <c:lblAlgn val="ctr"/>
        <c:lblOffset val="100"/>
        <c:noMultiLvlLbl val="0"/>
      </c:catAx>
      <c:valAx>
        <c:axId val="167521222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499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'PUNTO 4 (2)'!$C$87</c:f>
              <c:strCache>
                <c:ptCount val="1"/>
                <c:pt idx="0">
                  <c:v>% sedi consultoriali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6-4F20-A2B5-C600F081B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6-4F20-A2B5-C600F081B0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F6-4F20-A2B5-C600F081B0C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F6-4F20-A2B5-C600F081B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4 (2)'!$B$88:$B$91</c:f>
              <c:strCache>
                <c:ptCount val="4"/>
                <c:pt idx="0">
                  <c:v>100% di obiettori</c:v>
                </c:pt>
                <c:pt idx="1">
                  <c:v>dal 40% al 67%</c:v>
                </c:pt>
                <c:pt idx="2">
                  <c:v>dal 20% al 33%</c:v>
                </c:pt>
                <c:pt idx="3">
                  <c:v>Nessun obiettore</c:v>
                </c:pt>
              </c:strCache>
            </c:strRef>
          </c:cat>
          <c:val>
            <c:numRef>
              <c:f>'PUNTO 4 (2)'!$C$88:$C$91</c:f>
              <c:numCache>
                <c:formatCode>0%</c:formatCode>
                <c:ptCount val="4"/>
                <c:pt idx="0">
                  <c:v>0.14893617021276595</c:v>
                </c:pt>
                <c:pt idx="1">
                  <c:v>0.38297872340425532</c:v>
                </c:pt>
                <c:pt idx="2">
                  <c:v>0.27659574468085107</c:v>
                </c:pt>
                <c:pt idx="3">
                  <c:v>0.19148936170212766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F6-4F20-A2B5-C600F081B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9816815"/>
        <c:axId val="763394735"/>
      </c:barChart>
      <c:catAx>
        <c:axId val="5998168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di obiettori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5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63394735"/>
        <c:crosses val="autoZero"/>
        <c:auto val="1"/>
        <c:lblAlgn val="ctr"/>
        <c:lblOffset val="100"/>
        <c:noMultiLvlLbl val="0"/>
      </c:catAx>
      <c:valAx>
        <c:axId val="763394735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9981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6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60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29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68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0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28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11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94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6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80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0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6E45-21D3-4888-B908-C66D86597B70}" type="datetimeFigureOut">
              <a:rPr lang="it-IT" smtClean="0"/>
              <a:t>18/07/2023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3880-EC0C-4C71-B530-5AA2AD280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3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36A0DD8-D6F0-49FE-9E44-6D6ED192F890}"/>
              </a:ext>
            </a:extLst>
          </p:cNvPr>
          <p:cNvSpPr/>
          <p:nvPr/>
        </p:nvSpPr>
        <p:spPr>
          <a:xfrm>
            <a:off x="4128164" y="2055838"/>
            <a:ext cx="47919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Risultati dell’indagine</a:t>
            </a:r>
          </a:p>
          <a:p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Sedi consultoriali</a:t>
            </a:r>
          </a:p>
          <a:p>
            <a:pPr marL="457200" indent="-457200">
              <a:buFont typeface="+mj-lt"/>
              <a:buAutoNum type="arabicPeriod"/>
            </a:pP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Equipe consultoriali</a:t>
            </a:r>
          </a:p>
          <a:p>
            <a:pPr marL="457200" indent="-457200">
              <a:buFont typeface="+mj-lt"/>
              <a:buAutoNum type="arabicPeriod"/>
            </a:pP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Orario settimanale delle figure professionali</a:t>
            </a:r>
          </a:p>
          <a:p>
            <a:pPr marL="457200" indent="-457200">
              <a:buFont typeface="+mj-lt"/>
              <a:buAutoNum type="arabicPeriod"/>
            </a:pP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Orario di apertura dei CF	</a:t>
            </a:r>
            <a:r>
              <a:rPr lang="it-IT" sz="2400" dirty="0"/>
              <a:t>	</a:t>
            </a:r>
            <a:r>
              <a:rPr lang="it-IT" dirty="0"/>
              <a:t>	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550C39-DABA-42E4-B98A-FB0B8E39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7" y="2180867"/>
            <a:ext cx="3443263" cy="34432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9971958-2298-C066-A7A0-16176ED7AE01}"/>
              </a:ext>
            </a:extLst>
          </p:cNvPr>
          <p:cNvSpPr/>
          <p:nvPr/>
        </p:nvSpPr>
        <p:spPr>
          <a:xfrm>
            <a:off x="1781551" y="6095133"/>
            <a:ext cx="5766913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Osservatorio sulle Diseguaglianze nella Salute - ARS Marche</a:t>
            </a:r>
          </a:p>
          <a:p>
            <a:pPr algn="ctr">
              <a:lnSpc>
                <a:spcPts val="2100"/>
              </a:lnSpc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Settore Territorio e Integrazione Socio Sanitaria / ARS Marche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C3C384E-EB1A-FD01-53F3-E7A651D1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83" y="186662"/>
            <a:ext cx="1981372" cy="8535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4F10D8-2690-E8AF-E65F-F33866D766A2}"/>
              </a:ext>
            </a:extLst>
          </p:cNvPr>
          <p:cNvSpPr txBox="1"/>
          <p:nvPr/>
        </p:nvSpPr>
        <p:spPr>
          <a:xfrm>
            <a:off x="369119" y="970696"/>
            <a:ext cx="869099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Consultori Familiari nella regione Marche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Aggiornamento anno 2023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4F3D595-D035-6286-78E8-3DA4449E9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23692"/>
              </p:ext>
            </p:extLst>
          </p:nvPr>
        </p:nvGraphicFramePr>
        <p:xfrm>
          <a:off x="1040364" y="2463897"/>
          <a:ext cx="7193903" cy="357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687">
                  <a:extLst>
                    <a:ext uri="{9D8B030D-6E8A-4147-A177-3AD203B41FA5}">
                      <a16:colId xmlns:a16="http://schemas.microsoft.com/office/drawing/2014/main" val="694944704"/>
                    </a:ext>
                  </a:extLst>
                </a:gridCol>
                <a:gridCol w="2078108">
                  <a:extLst>
                    <a:ext uri="{9D8B030D-6E8A-4147-A177-3AD203B41FA5}">
                      <a16:colId xmlns:a16="http://schemas.microsoft.com/office/drawing/2014/main" val="2324057855"/>
                    </a:ext>
                  </a:extLst>
                </a:gridCol>
                <a:gridCol w="2078108">
                  <a:extLst>
                    <a:ext uri="{9D8B030D-6E8A-4147-A177-3AD203B41FA5}">
                      <a16:colId xmlns:a16="http://schemas.microsoft.com/office/drawing/2014/main" val="1755009626"/>
                    </a:ext>
                  </a:extLst>
                </a:gridCol>
              </a:tblGrid>
              <a:tr h="92798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 copertura anno 2016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 copertura anno 2023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9543680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Ginecologo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it-IT" sz="18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115304"/>
                  </a:ext>
                </a:extLst>
              </a:tr>
              <a:tr h="49444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Ostetrica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it-IT" sz="18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8224391"/>
                  </a:ext>
                </a:extLst>
              </a:tr>
              <a:tr h="46254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it-IT" sz="18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86402461"/>
                  </a:ext>
                </a:extLst>
              </a:tr>
              <a:tr h="61479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Assistente sociale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it-IT" sz="18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892541"/>
                  </a:ext>
                </a:extLst>
              </a:tr>
              <a:tr h="54519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Psicologo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it-IT" sz="18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394823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A02E61-7645-F39A-6FE5-3A833498EA82}"/>
              </a:ext>
            </a:extLst>
          </p:cNvPr>
          <p:cNvSpPr txBox="1"/>
          <p:nvPr/>
        </p:nvSpPr>
        <p:spPr>
          <a:xfrm>
            <a:off x="1040364" y="1256669"/>
            <a:ext cx="751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% di copertura/settimana delle figure professionali (ogni 10.000 abitanti) – Regione Marche</a:t>
            </a:r>
            <a:r>
              <a:rPr lang="it-IT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it-IT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confronto anni 2016 - 2023</a:t>
            </a:r>
            <a:endParaRPr lang="it-IT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9B3573-B533-FCA5-69DD-53E5346A2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17D8AF-E59D-64AC-E10B-724E5AD54CCA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40996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FDF058F-3CBB-87E6-8466-0C14EC9CB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160769"/>
              </p:ext>
            </p:extLst>
          </p:nvPr>
        </p:nvGraphicFramePr>
        <p:xfrm>
          <a:off x="606490" y="1532587"/>
          <a:ext cx="7998928" cy="456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71CE9A-0A9C-F059-3028-BFB29036B3AB}"/>
              </a:ext>
            </a:extLst>
          </p:cNvPr>
          <p:cNvSpPr txBox="1"/>
          <p:nvPr/>
        </p:nvSpPr>
        <p:spPr>
          <a:xfrm>
            <a:off x="606490" y="1009366"/>
            <a:ext cx="8098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6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N. ore/settimana delle figure professionali (ogni 10.000 abitanti) – Regione Marche, confronto anni 2016 – 2023 e previsioni normative</a:t>
            </a:r>
            <a:endParaRPr lang="it-IT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EBCF7F-F1F6-7DB8-D557-B2D5C7AE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C38C9E-48E3-6699-9D64-25C105EB1831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31497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1B3A943-ECDF-4FB7-AB79-0DEEFEFBDE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681462"/>
              </p:ext>
            </p:extLst>
          </p:nvPr>
        </p:nvGraphicFramePr>
        <p:xfrm>
          <a:off x="306609" y="1532177"/>
          <a:ext cx="8530781" cy="379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6CA8D235-514A-4B82-88BB-EF2C8FCF73B1}"/>
              </a:ext>
            </a:extLst>
          </p:cNvPr>
          <p:cNvSpPr/>
          <p:nvPr/>
        </p:nvSpPr>
        <p:spPr>
          <a:xfrm>
            <a:off x="277317" y="5577121"/>
            <a:ext cx="8608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Esistono significative differenze fra le diverse AST. </a:t>
            </a:r>
          </a:p>
          <a:p>
            <a:pPr algn="just"/>
            <a:r>
              <a:rPr lang="it-IT" sz="1500" dirty="0">
                <a:latin typeface="Arial" panose="020B0604020202020204" pitchFamily="34" charset="0"/>
                <a:cs typeface="Arial" panose="020B0604020202020204" pitchFamily="34" charset="0"/>
              </a:rPr>
              <a:t>Appare “critica” la situazione della AST FM, tuttavia alcune informazioni non sono complete: nel questionario viene riferito che i CF dell’AST FM sono “transmurali” (ospedale territorio) quindi alcuni dati fanno riferimento al Dip. Materno Infantile di AST FM.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822776-ADFF-ADA0-10A1-34E72E87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A3D77F-70CD-583C-7102-94F0FAD22877}"/>
              </a:ext>
            </a:extLst>
          </p:cNvPr>
          <p:cNvSpPr txBox="1"/>
          <p:nvPr/>
        </p:nvSpPr>
        <p:spPr>
          <a:xfrm>
            <a:off x="515882" y="1015060"/>
            <a:ext cx="8369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N. di ore/settimana fornite nei CF dalle figure professionali (ogni 10.000 abitanti) per AST, Regione Marche, anno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81686B-6512-8C1D-64A2-1C0865FB68B5}"/>
              </a:ext>
            </a:extLst>
          </p:cNvPr>
          <p:cNvSpPr txBox="1"/>
          <p:nvPr/>
        </p:nvSpPr>
        <p:spPr>
          <a:xfrm>
            <a:off x="2567647" y="6597457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396967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36A0DD8-D6F0-49FE-9E44-6D6ED192F890}"/>
              </a:ext>
            </a:extLst>
          </p:cNvPr>
          <p:cNvSpPr/>
          <p:nvPr/>
        </p:nvSpPr>
        <p:spPr>
          <a:xfrm>
            <a:off x="4093754" y="1248624"/>
            <a:ext cx="47416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Risultati dell’indagine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Orario di apertura dei CF</a:t>
            </a:r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/>
              <a:t>	</a:t>
            </a:r>
            <a:r>
              <a:rPr lang="it-IT" dirty="0"/>
              <a:t>	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E1B6F9-321E-48F7-8E68-9EFEB1D1162B}"/>
              </a:ext>
            </a:extLst>
          </p:cNvPr>
          <p:cNvSpPr/>
          <p:nvPr/>
        </p:nvSpPr>
        <p:spPr>
          <a:xfrm>
            <a:off x="317850" y="5142273"/>
            <a:ext cx="8315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Uno degli aspetti inerenti l’accessibilità ad un servizio è rappresentato dal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numero di giorni e ore di apertura settimanali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E’ infatti importante verificare quanto l’offerta sia in grado di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rispondere, ad esempio, alle necessità delle donne lavoratrici o degli adolescenti che frequentano la scuola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023E46-FD31-8E2F-9406-6946A53D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356697"/>
            <a:ext cx="3529890" cy="3529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3920BF0-2F7D-EBF2-B919-D8941B3E2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9AC7D0-A43C-D4BE-B2CF-709BECEBCD21}"/>
              </a:ext>
            </a:extLst>
          </p:cNvPr>
          <p:cNvSpPr txBox="1"/>
          <p:nvPr/>
        </p:nvSpPr>
        <p:spPr>
          <a:xfrm>
            <a:off x="2437088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92509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5A3FC7A7-71B1-411E-8AB0-1D06BCA53F91}"/>
              </a:ext>
            </a:extLst>
          </p:cNvPr>
          <p:cNvSpPr/>
          <p:nvPr/>
        </p:nvSpPr>
        <p:spPr>
          <a:xfrm>
            <a:off x="1040264" y="5159418"/>
            <a:ext cx="7666839" cy="120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AST AN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AST FM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sono sotto la (già modesta) media regionale</a:t>
            </a:r>
          </a:p>
          <a:p>
            <a:pPr>
              <a:lnSpc>
                <a:spcPts val="3000"/>
              </a:lnSpc>
            </a:pP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AST AP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è in linea con la media regionale.</a:t>
            </a:r>
          </a:p>
          <a:p>
            <a:pPr>
              <a:lnSpc>
                <a:spcPts val="3000"/>
              </a:lnSpc>
            </a:pPr>
            <a:r>
              <a:rPr lang="it-IT" sz="1900" b="1" dirty="0">
                <a:latin typeface="Arial" panose="020B0604020202020204" pitchFamily="34" charset="0"/>
                <a:cs typeface="Arial" panose="020B0604020202020204" pitchFamily="34" charset="0"/>
              </a:rPr>
              <a:t>AST PU e AST MC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superano di poco la media regionale.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5670C2F-7529-BD5E-EB59-708D98397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379944"/>
              </p:ext>
            </p:extLst>
          </p:nvPr>
        </p:nvGraphicFramePr>
        <p:xfrm>
          <a:off x="1409855" y="1707915"/>
          <a:ext cx="6324289" cy="335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C6837E-1C0B-29B0-D40F-788AB5B10714}"/>
              </a:ext>
            </a:extLst>
          </p:cNvPr>
          <p:cNvSpPr txBox="1"/>
          <p:nvPr/>
        </p:nvSpPr>
        <p:spPr>
          <a:xfrm>
            <a:off x="1139977" y="1070708"/>
            <a:ext cx="7268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Numero ore di apertura settimanale dei CF per AST per 10.000 abitanti. Regione Marche, anno 2023</a:t>
            </a:r>
            <a:endParaRPr lang="it-IT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FCF23DA-4448-A3DA-3923-91CA4892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9107B4-0F03-0A9D-8CD7-D8AD8FA0D500}"/>
              </a:ext>
            </a:extLst>
          </p:cNvPr>
          <p:cNvSpPr txBox="1"/>
          <p:nvPr/>
        </p:nvSpPr>
        <p:spPr>
          <a:xfrm>
            <a:off x="2551721" y="6451263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238013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1B8CD4C-00A9-4659-8F46-3189A3C040DA}"/>
              </a:ext>
            </a:extLst>
          </p:cNvPr>
          <p:cNvSpPr/>
          <p:nvPr/>
        </p:nvSpPr>
        <p:spPr>
          <a:xfrm>
            <a:off x="1175893" y="5404823"/>
            <a:ext cx="6979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vs 2016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AST PU: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aumentato il numero di ore di apertura.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AST AN, AST MC, AST AP: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ore di apertura sostanzialmente stabili.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AST FM: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diminuzione delle ore di apertura di circa il 33%.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46323D-2424-585A-D9EA-41BC1341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4D76EA3-9453-6443-F280-59D84851C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445598"/>
              </p:ext>
            </p:extLst>
          </p:nvPr>
        </p:nvGraphicFramePr>
        <p:xfrm>
          <a:off x="727788" y="1626223"/>
          <a:ext cx="7875850" cy="372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91E04D-B8B8-CD28-7987-8E2C95FC1EEA}"/>
              </a:ext>
            </a:extLst>
          </p:cNvPr>
          <p:cNvSpPr txBox="1"/>
          <p:nvPr/>
        </p:nvSpPr>
        <p:spPr>
          <a:xfrm>
            <a:off x="1088268" y="1040452"/>
            <a:ext cx="7404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Numero ore di apertura settimanale dei CF per AST per 10.000 abitanti – Confronto 2016 - 2023</a:t>
            </a:r>
            <a:endParaRPr lang="it-IT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DE2238-8B60-39C5-45DD-C11E979ED461}"/>
              </a:ext>
            </a:extLst>
          </p:cNvPr>
          <p:cNvSpPr txBox="1"/>
          <p:nvPr/>
        </p:nvSpPr>
        <p:spPr>
          <a:xfrm>
            <a:off x="2437088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59821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D7A5275-2936-4F09-86F1-D1CE4C0B7A5A}"/>
              </a:ext>
            </a:extLst>
          </p:cNvPr>
          <p:cNvSpPr/>
          <p:nvPr/>
        </p:nvSpPr>
        <p:spPr>
          <a:xfrm>
            <a:off x="1639534" y="1320399"/>
            <a:ext cx="6623108" cy="388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Solo </a:t>
            </a: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 sedi 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consultoriali </a:t>
            </a: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 66 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hanno un orario di apertura anche il sabato mattina.</a:t>
            </a:r>
          </a:p>
          <a:p>
            <a:pPr algn="just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25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sedi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consultoriali </a:t>
            </a: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 66 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(il 38%) sono </a:t>
            </a: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aperte solo 1 o 2 giorni 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settimana.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it-IT" sz="2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L’orario medio di apertura </a:t>
            </a:r>
            <a:r>
              <a:rPr lang="it-IT" sz="2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dei CF va dalle 42,5 ore/settimana (quando sono presenti 4 figure professionali) alle 12,5 ore con 1 sola figura. </a:t>
            </a:r>
            <a:endParaRPr lang="it-IT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FB15765-CEE1-4E77-B584-30EF01075970}"/>
              </a:ext>
            </a:extLst>
          </p:cNvPr>
          <p:cNvSpPr/>
          <p:nvPr/>
        </p:nvSpPr>
        <p:spPr>
          <a:xfrm>
            <a:off x="655117" y="1548696"/>
            <a:ext cx="854126" cy="2684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5B5AFF5-9B95-45E2-B5D7-CDC01D0C4934}"/>
              </a:ext>
            </a:extLst>
          </p:cNvPr>
          <p:cNvSpPr/>
          <p:nvPr/>
        </p:nvSpPr>
        <p:spPr>
          <a:xfrm>
            <a:off x="646278" y="5320748"/>
            <a:ext cx="810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Tuttavia - come mostra la figura che segue -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riguardo ai giorni di apertura</a:t>
            </a:r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settimanali delle rispettive sedi consultoriali (vedi dati di dettaglio nell’Indagine) permangono 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notevoli differenze fra le AST.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4DC7BAA-AF0A-4342-867B-CC58BA5FF6DE}"/>
              </a:ext>
            </a:extLst>
          </p:cNvPr>
          <p:cNvSpPr/>
          <p:nvPr/>
        </p:nvSpPr>
        <p:spPr>
          <a:xfrm>
            <a:off x="646278" y="2735111"/>
            <a:ext cx="854126" cy="2684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BE89895D-1203-4FE8-88F7-AA9A1BB425AA}"/>
              </a:ext>
            </a:extLst>
          </p:cNvPr>
          <p:cNvSpPr/>
          <p:nvPr/>
        </p:nvSpPr>
        <p:spPr>
          <a:xfrm>
            <a:off x="655117" y="3972487"/>
            <a:ext cx="854126" cy="2684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9EDE98-1335-0010-28D4-3BEBB877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0D4B4B6-6BFE-B403-37FA-056228FF52DB}"/>
              </a:ext>
            </a:extLst>
          </p:cNvPr>
          <p:cNvSpPr txBox="1"/>
          <p:nvPr/>
        </p:nvSpPr>
        <p:spPr>
          <a:xfrm>
            <a:off x="2437088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412372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mappa, disegno, arte, illustrazione&#10;&#10;Descrizione generata automaticamente">
            <a:extLst>
              <a:ext uri="{FF2B5EF4-FFF2-40B4-BE49-F238E27FC236}">
                <a16:creationId xmlns:a16="http://schemas.microsoft.com/office/drawing/2014/main" id="{D51034A4-47BE-43E8-AAB7-F3B8475C56B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8788"/>
            <a:ext cx="9144001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5185196-9924-4719-BB1B-BD899FFB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07" y="4895167"/>
            <a:ext cx="2039752" cy="106709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78C1CAB-EF85-EA1D-59ED-796B93E7C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694F13-0D76-EC56-E935-C26E2DCA0FD8}"/>
              </a:ext>
            </a:extLst>
          </p:cNvPr>
          <p:cNvSpPr txBox="1"/>
          <p:nvPr/>
        </p:nvSpPr>
        <p:spPr>
          <a:xfrm>
            <a:off x="2437088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1E0D9E-5F14-49D0-945A-39450904A715}"/>
              </a:ext>
            </a:extLst>
          </p:cNvPr>
          <p:cNvSpPr/>
          <p:nvPr/>
        </p:nvSpPr>
        <p:spPr>
          <a:xfrm>
            <a:off x="726502" y="969258"/>
            <a:ext cx="7690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ea typeface="Cambria" panose="02040503050406030204" pitchFamily="18" charset="0"/>
              </a:rPr>
              <a:t>N. Giorni di apertura settimanale nei Consultori Familiari, per AST  anno 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43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0CB6F8C-72DE-48F4-8AAA-701EAF0F79CF}"/>
              </a:ext>
            </a:extLst>
          </p:cNvPr>
          <p:cNvSpPr/>
          <p:nvPr/>
        </p:nvSpPr>
        <p:spPr>
          <a:xfrm>
            <a:off x="328903" y="926270"/>
            <a:ext cx="848619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il questionario sono state raccolte informazioni anche sull’offerta di alcuni servizi e attività:</a:t>
            </a:r>
          </a:p>
          <a:p>
            <a:pPr algn="just"/>
            <a:endParaRPr lang="it-IT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Ambulatorio gravidanza fisiologica: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svolto in 34 sedi su 66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Cartella ostetrica gravidanza: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disponibile in 34 sedi su 66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Ecografo: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presente in 33 sedi su 66.</a:t>
            </a:r>
          </a:p>
          <a:p>
            <a:pPr algn="just"/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Effettuazione del PAP TEST: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disponibile in 55 sedi su 66.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Ambulatorio e/o attività per adolescenti: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disponibili in 19 sedi, mentre l’Educazione sanitaria nelle scuole viene svolta soltanto da 17 sedi consultoriali.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DVD plurilingue “Per la vostra salute donne del mondo”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utilizzato soltanto in 6 sedi consultoriali, solo 12 mettono a disposizione strumenti o materiali informativi dedicati specificamente alla comunicazione per le donne straniere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Mediazione linguistico culturale: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utilizzata sporadicamente solo in 11 sedi su 66. Il mancato utilizzo è motivato con la mancanza di una convenzione con un servizio di Mediazione linguistico culturale strutturato.</a:t>
            </a:r>
          </a:p>
          <a:p>
            <a:pPr algn="just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3C364B8-A325-6153-4F67-3AE4BC47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38972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432EEC-F1DE-CA68-ADA3-9AC8B5D08CA9}"/>
              </a:ext>
            </a:extLst>
          </p:cNvPr>
          <p:cNvSpPr txBox="1"/>
          <p:nvPr/>
        </p:nvSpPr>
        <p:spPr>
          <a:xfrm>
            <a:off x="2521063" y="6466248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228921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0CB6F8C-72DE-48F4-8AAA-701EAF0F79CF}"/>
              </a:ext>
            </a:extLst>
          </p:cNvPr>
          <p:cNvSpPr/>
          <p:nvPr/>
        </p:nvSpPr>
        <p:spPr>
          <a:xfrm>
            <a:off x="436897" y="1101011"/>
            <a:ext cx="807928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Corsi di Accompagnamento alla Nascita (CAN):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effettuati in 28 delle 66 sedi consultoriali.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Certificazioni IVG: fornite in 26 sedi su 66.</a:t>
            </a:r>
          </a:p>
          <a:p>
            <a:pPr algn="just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Percorso IVG Territorio/Ospedale: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fornito in 25 sedi su 66.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IVG Farmacologica: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non effettuata in alcuna sede poiché, ad oggi, la Regione Marche, non ha recepito la Circolare del Ministero della Salute “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Aggiornamento delle Linee di indirizzo sulla interruzione volontaria di gravidanza con mifepristone e prostaglandine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 del 12 agosto 2020.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Numero di obiettori: 100%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degli operatori (ostetriche e/o ginecologi)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 7 sedi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; dal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20 al 33%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degli operatori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 13 sedi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; dal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40 al 67%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degli operatori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 18 sedi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 9 sedi non ci sono obiettori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Non hanno risposto alla domanda 18 sedi, in 13 delle quali, però, non vengono rilasciate certificazioni IVG (dalla AST FM non sono pervenute risposte).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BF0566-AF1A-EEA3-CB4F-1BA10797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F6CE94-329A-0E89-EA08-19B41BC82221}"/>
              </a:ext>
            </a:extLst>
          </p:cNvPr>
          <p:cNvSpPr txBox="1"/>
          <p:nvPr/>
        </p:nvSpPr>
        <p:spPr>
          <a:xfrm>
            <a:off x="2437088" y="6456323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56243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36A0DD8-D6F0-49FE-9E44-6D6ED192F890}"/>
              </a:ext>
            </a:extLst>
          </p:cNvPr>
          <p:cNvSpPr/>
          <p:nvPr/>
        </p:nvSpPr>
        <p:spPr>
          <a:xfrm>
            <a:off x="4193479" y="1676762"/>
            <a:ext cx="4791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Risultati dell’indagine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Sedi consultoriali</a:t>
            </a:r>
          </a:p>
          <a:p>
            <a:r>
              <a:rPr lang="it-IT" sz="2400" dirty="0"/>
              <a:t>					</a:t>
            </a:r>
          </a:p>
          <a:p>
            <a:r>
              <a:rPr lang="it-IT" dirty="0"/>
              <a:t>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C4B95B3-E8A9-FF6F-75C2-04696A44B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98" y="1788729"/>
            <a:ext cx="3443263" cy="344326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4E4C72-5EE6-199B-202F-2A7E7555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1" y="175068"/>
            <a:ext cx="1981372" cy="853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84078B-4EC7-1626-0601-A4E72E88D073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3168222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2BF0566-AF1A-EEA3-CB4F-1BA10797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A7BAD2A-276B-41CD-8D0E-8BDAABD25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8000"/>
              </p:ext>
            </p:extLst>
          </p:nvPr>
        </p:nvGraphicFramePr>
        <p:xfrm>
          <a:off x="1096531" y="1176756"/>
          <a:ext cx="6950937" cy="480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2DB558-6805-5B3B-AB39-15B20B5B8647}"/>
              </a:ext>
            </a:extLst>
          </p:cNvPr>
          <p:cNvSpPr txBox="1"/>
          <p:nvPr/>
        </p:nvSpPr>
        <p:spPr>
          <a:xfrm>
            <a:off x="2437087" y="6451263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2818261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2BF0566-AF1A-EEA3-CB4F-1BA10797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EF50572-79B1-4835-A808-F353374E6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182113"/>
              </p:ext>
            </p:extLst>
          </p:nvPr>
        </p:nvGraphicFramePr>
        <p:xfrm>
          <a:off x="1166030" y="1586885"/>
          <a:ext cx="7071554" cy="443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4C9758D2-B5B3-3E27-140F-33BD227DBE39}"/>
              </a:ext>
            </a:extLst>
          </p:cNvPr>
          <p:cNvSpPr/>
          <p:nvPr/>
        </p:nvSpPr>
        <p:spPr>
          <a:xfrm>
            <a:off x="436897" y="1026629"/>
            <a:ext cx="8399193" cy="6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Obiezione di coscienza.  </a:t>
            </a:r>
          </a:p>
          <a:p>
            <a:pPr algn="ctr">
              <a:lnSpc>
                <a:spcPts val="2100"/>
              </a:lnSpc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Sui 47 CF che hanno risposto al quesito: % di obiettori / % di CF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23A670-B27E-A3BF-407D-55A68CC44B0E}"/>
              </a:ext>
            </a:extLst>
          </p:cNvPr>
          <p:cNvSpPr txBox="1"/>
          <p:nvPr/>
        </p:nvSpPr>
        <p:spPr>
          <a:xfrm>
            <a:off x="2437088" y="6504119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249522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454A43E-6A3B-4ED3-AE3F-1A3E8CED13CD}"/>
              </a:ext>
            </a:extLst>
          </p:cNvPr>
          <p:cNvSpPr/>
          <p:nvPr/>
        </p:nvSpPr>
        <p:spPr>
          <a:xfrm>
            <a:off x="685800" y="988228"/>
            <a:ext cx="77724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 / Centri privati</a:t>
            </a:r>
          </a:p>
          <a:p>
            <a:pPr algn="just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L’indagine è stata estesa anche ai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Consultori/Centri privati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territorio regionale, per i quali è stato predisposto un questionario ad hoc, inviato a:</a:t>
            </a:r>
          </a:p>
          <a:p>
            <a:pPr algn="just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10 Consultori/Centri privati appartenenti alla Federazione Marche dei Consultori cattolici.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AIED - Associazione Italiana per l'Educazione Demografica. </a:t>
            </a:r>
          </a:p>
          <a:p>
            <a:pPr algn="just"/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Hanno restituito il questionario:</a:t>
            </a:r>
          </a:p>
          <a:p>
            <a:pPr algn="just"/>
            <a:endParaRPr lang="it-I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“CENTRO FAMIGLIA”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“IL PORTALE”.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“CENTRO INFORMAZIONE E ASSISTENZA FAMIGLIA SILOE”.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“CENTRO PROMOZIONE FAMIGLIA”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“FAMIGLIA NUOVA”.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Consultorio Familiare AIED (Associazione Italiana Educazione Demografica).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0081FC-538A-3B98-1062-0C3AC25C1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9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891671-4E09-DF31-E619-83A9A7CC666A}"/>
              </a:ext>
            </a:extLst>
          </p:cNvPr>
          <p:cNvSpPr txBox="1"/>
          <p:nvPr/>
        </p:nvSpPr>
        <p:spPr>
          <a:xfrm>
            <a:off x="2691638" y="6589762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614278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454A43E-6A3B-4ED3-AE3F-1A3E8CED13CD}"/>
              </a:ext>
            </a:extLst>
          </p:cNvPr>
          <p:cNvSpPr/>
          <p:nvPr/>
        </p:nvSpPr>
        <p:spPr>
          <a:xfrm>
            <a:off x="574903" y="937059"/>
            <a:ext cx="765914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 / Centri privati</a:t>
            </a:r>
          </a:p>
          <a:p>
            <a:pPr algn="just"/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Dei </a:t>
            </a: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sei Consultori/Centri privati che hanno partecipato all’indagine:</a:t>
            </a:r>
            <a:endParaRPr lang="it-IT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Quattro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– aderenti alla Federazione Marche dei Consultori cattolici - svolgono </a:t>
            </a: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esclusivamente attività di tipo sociale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(consulenza, formazione e informazione su problematiche della persona, della coppia e della famiglia).</a:t>
            </a:r>
            <a:endParaRPr lang="it-IT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Uno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– aderente alla Federazione Marche dei Consultori cattolici – svolge </a:t>
            </a: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attività sia di tipo sociale che sanitaria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(con l’offerta di ore di consulenza di ginecologo e ostetrica) pur non avendo la relativa autorizzazione da parte della Regione Marche.</a:t>
            </a:r>
            <a:endParaRPr lang="it-IT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Infine, </a:t>
            </a: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l’AIED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(autorizzato dalla Regione Marche) svolge </a:t>
            </a:r>
            <a:r>
              <a:rPr lang="it-IT" sz="18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attività sanitaria e sociale</a:t>
            </a:r>
            <a:r>
              <a:rPr lang="it-IT" sz="18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garantendo 45 ore di apertura settimanale.  È l’unico tra i Consultori privati che offre un percorso territorio-ospedale.</a:t>
            </a: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825FC1-D2C6-ED1A-774D-55BA5253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9" y="0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9F4FE3-F214-3DF8-38A1-F555AEE2B702}"/>
              </a:ext>
            </a:extLst>
          </p:cNvPr>
          <p:cNvSpPr txBox="1"/>
          <p:nvPr/>
        </p:nvSpPr>
        <p:spPr>
          <a:xfrm>
            <a:off x="2437088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60131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481710E-38A2-4BBA-8EAA-4FB642582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66553"/>
              </p:ext>
            </p:extLst>
          </p:nvPr>
        </p:nvGraphicFramePr>
        <p:xfrm>
          <a:off x="1305040" y="2177690"/>
          <a:ext cx="6752032" cy="3237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432">
                  <a:extLst>
                    <a:ext uri="{9D8B030D-6E8A-4147-A177-3AD203B41FA5}">
                      <a16:colId xmlns:a16="http://schemas.microsoft.com/office/drawing/2014/main" val="993390463"/>
                    </a:ext>
                  </a:extLst>
                </a:gridCol>
                <a:gridCol w="779268">
                  <a:extLst>
                    <a:ext uri="{9D8B030D-6E8A-4147-A177-3AD203B41FA5}">
                      <a16:colId xmlns:a16="http://schemas.microsoft.com/office/drawing/2014/main" val="3566948509"/>
                    </a:ext>
                  </a:extLst>
                </a:gridCol>
                <a:gridCol w="779268">
                  <a:extLst>
                    <a:ext uri="{9D8B030D-6E8A-4147-A177-3AD203B41FA5}">
                      <a16:colId xmlns:a16="http://schemas.microsoft.com/office/drawing/2014/main" val="258440412"/>
                    </a:ext>
                  </a:extLst>
                </a:gridCol>
                <a:gridCol w="908334">
                  <a:extLst>
                    <a:ext uri="{9D8B030D-6E8A-4147-A177-3AD203B41FA5}">
                      <a16:colId xmlns:a16="http://schemas.microsoft.com/office/drawing/2014/main" val="435167553"/>
                    </a:ext>
                  </a:extLst>
                </a:gridCol>
                <a:gridCol w="908334">
                  <a:extLst>
                    <a:ext uri="{9D8B030D-6E8A-4147-A177-3AD203B41FA5}">
                      <a16:colId xmlns:a16="http://schemas.microsoft.com/office/drawing/2014/main" val="2021189663"/>
                    </a:ext>
                  </a:extLst>
                </a:gridCol>
                <a:gridCol w="1120198">
                  <a:extLst>
                    <a:ext uri="{9D8B030D-6E8A-4147-A177-3AD203B41FA5}">
                      <a16:colId xmlns:a16="http://schemas.microsoft.com/office/drawing/2014/main" val="1342245656"/>
                    </a:ext>
                  </a:extLst>
                </a:gridCol>
                <a:gridCol w="1120198">
                  <a:extLst>
                    <a:ext uri="{9D8B030D-6E8A-4147-A177-3AD203B41FA5}">
                      <a16:colId xmlns:a16="http://schemas.microsoft.com/office/drawing/2014/main" val="2714577199"/>
                    </a:ext>
                  </a:extLst>
                </a:gridCol>
              </a:tblGrid>
              <a:tr h="6719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Sedi Consultoriali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residenti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residenti per CF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5454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33474410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PU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361.561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349.818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26.909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0796368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AN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489.070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461.687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21.985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1887200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MC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307.430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304.986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23.460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81714133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FM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175.625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168.294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28.049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65540445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AP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210.066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202.365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15.567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053382"/>
                  </a:ext>
                </a:extLst>
              </a:tr>
              <a:tr h="366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1.543.752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1.487.150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21.743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22.533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47324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85F3A1B-0C92-4453-9F82-D204E2C90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851" y="1104994"/>
            <a:ext cx="50724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2023: Censite 66 sedi consultoriali pubbliche</a:t>
            </a:r>
            <a:endParaRPr kumimoji="0" lang="it-IT" altLang="it-IT" sz="1100" b="0" i="0" u="none" strike="noStrike" cap="none" normalizeH="0" baseline="0" dirty="0" bmk="_Hlk134515227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B20874E-F8EF-41F9-8ACF-46B5B1F8CDCA}"/>
              </a:ext>
            </a:extLst>
          </p:cNvPr>
          <p:cNvSpPr/>
          <p:nvPr/>
        </p:nvSpPr>
        <p:spPr>
          <a:xfrm>
            <a:off x="1305043" y="1564398"/>
            <a:ext cx="6924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Sedi consultoriali, popolazione residente per AST, e N. residenti per CF. Regione Marche. Confronto anni 2016 e 2023.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92B9396-00ED-4E40-BBC3-313E3B2E9754}"/>
              </a:ext>
            </a:extLst>
          </p:cNvPr>
          <p:cNvSpPr/>
          <p:nvPr/>
        </p:nvSpPr>
        <p:spPr>
          <a:xfrm>
            <a:off x="692219" y="5670605"/>
            <a:ext cx="7977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rapporto sede consultoriale/n. abitanti appare peggiorato nel 2023, ma il dato deve essere letto anche in relazione alle caratteristiche organizzative e all’offerta assistenziale dei singoli CF.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E6388E-C5DC-1C11-4908-69FA5A81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9" y="178070"/>
            <a:ext cx="1981372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8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36A0DD8-D6F0-49FE-9E44-6D6ED192F890}"/>
              </a:ext>
            </a:extLst>
          </p:cNvPr>
          <p:cNvSpPr/>
          <p:nvPr/>
        </p:nvSpPr>
        <p:spPr>
          <a:xfrm>
            <a:off x="4165487" y="1406427"/>
            <a:ext cx="47919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Risultati dell’indagine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Equipe consultoriali</a:t>
            </a:r>
          </a:p>
          <a:p>
            <a:pPr marL="457200" indent="-457200">
              <a:buFont typeface="+mj-lt"/>
              <a:buAutoNum type="arabicPeriod"/>
            </a:pP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/>
              <a:t>	</a:t>
            </a:r>
            <a:r>
              <a:rPr lang="it-IT" dirty="0"/>
              <a:t>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5B2610-1AEB-C094-2BAB-97CCCBE0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2" y="1486773"/>
            <a:ext cx="3529890" cy="3529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ECA7A4-9FC6-CD26-FA42-F7FF6EE47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51" y="290038"/>
            <a:ext cx="1981372" cy="853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9AFC49-198F-5FEF-66A3-430DBFD81852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377537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2E544604-0E0C-46B8-9A65-B908EA769362}"/>
              </a:ext>
            </a:extLst>
          </p:cNvPr>
          <p:cNvSpPr/>
          <p:nvPr/>
        </p:nvSpPr>
        <p:spPr>
          <a:xfrm>
            <a:off x="457200" y="5628525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6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Nell’indagine sono riportati i dati di dettaglio per ogni AST. </a:t>
            </a:r>
          </a:p>
          <a:p>
            <a:pPr algn="just">
              <a:spcAft>
                <a:spcPts val="0"/>
              </a:spcAft>
            </a:pPr>
            <a:r>
              <a:rPr lang="it-IT" sz="16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Complessivamente nei CF della regione operano, con impegni orari differenti, 75 ginecologi, 89 ostetriche, 35 assistenti sociali, 49 psicologi, 3 infermieri professionali.</a:t>
            </a:r>
            <a:endParaRPr lang="it-IT" sz="1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80B503-1E70-E944-D344-FFA69ABB8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59" y="129739"/>
            <a:ext cx="1981372" cy="853514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11DE12B-3D89-7EED-C3FF-47BC91764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444531"/>
              </p:ext>
            </p:extLst>
          </p:nvPr>
        </p:nvGraphicFramePr>
        <p:xfrm>
          <a:off x="1358289" y="1390672"/>
          <a:ext cx="6246768" cy="429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9E44D0-E79C-31AD-4E19-43AAB1E503E7}"/>
              </a:ext>
            </a:extLst>
          </p:cNvPr>
          <p:cNvSpPr txBox="1"/>
          <p:nvPr/>
        </p:nvSpPr>
        <p:spPr>
          <a:xfrm>
            <a:off x="719069" y="813976"/>
            <a:ext cx="8229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Numerosità dei componenti le équipe consultoriali dei CF. Regione Marche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anno 2023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219CF7-B502-4CD4-042A-52516489CCC0}"/>
              </a:ext>
            </a:extLst>
          </p:cNvPr>
          <p:cNvSpPr txBox="1"/>
          <p:nvPr/>
        </p:nvSpPr>
        <p:spPr>
          <a:xfrm>
            <a:off x="2576079" y="6581001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244555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F1660DC-9ADC-4CC6-9124-8CF15881E70A}"/>
              </a:ext>
            </a:extLst>
          </p:cNvPr>
          <p:cNvSpPr/>
          <p:nvPr/>
        </p:nvSpPr>
        <p:spPr>
          <a:xfrm>
            <a:off x="852313" y="5137217"/>
            <a:ext cx="7987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Confronto 2016 – 2023: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Nessun CF può contare su 5 figure professionali (manca la figura del pediatra).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Sostanziale stabilità nella % dei CF in cui operano 4 e 2 figure professionali.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Aumento % sia dei CF in cui operano 3 figure professionali (+5%) che di quelli in cui opera soltanto 1 figura professionale (+7%).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820C74E-59A3-41D4-A499-8B5B6289F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20534"/>
              </p:ext>
            </p:extLst>
          </p:nvPr>
        </p:nvGraphicFramePr>
        <p:xfrm>
          <a:off x="1247431" y="1564995"/>
          <a:ext cx="6425203" cy="355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C3AFCC-B0A7-43AA-A35F-6999F23FC5AF}"/>
              </a:ext>
            </a:extLst>
          </p:cNvPr>
          <p:cNvSpPr txBox="1"/>
          <p:nvPr/>
        </p:nvSpPr>
        <p:spPr>
          <a:xfrm>
            <a:off x="1020265" y="902086"/>
            <a:ext cx="7651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Distribuzione percentuale delle équipe dei CF. Regione Marche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confronto anni 2016 – 2023.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66ACA03-3170-713D-D449-34206333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59" y="129739"/>
            <a:ext cx="1981372" cy="8535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0AE1C5-ED52-DACD-7A9D-C77C5A0B453D}"/>
              </a:ext>
            </a:extLst>
          </p:cNvPr>
          <p:cNvSpPr txBox="1"/>
          <p:nvPr/>
        </p:nvSpPr>
        <p:spPr>
          <a:xfrm>
            <a:off x="2436931" y="6596390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18441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983223A-09E5-4D17-A84B-E993FD04D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848997"/>
              </p:ext>
            </p:extLst>
          </p:nvPr>
        </p:nvGraphicFramePr>
        <p:xfrm>
          <a:off x="914400" y="1836767"/>
          <a:ext cx="7585788" cy="441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95F158AD-2A68-3205-DB9B-EB543A12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8" y="129739"/>
            <a:ext cx="1981372" cy="85351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D70A55-E981-5304-509B-C1C14AC793D6}"/>
              </a:ext>
            </a:extLst>
          </p:cNvPr>
          <p:cNvSpPr txBox="1"/>
          <p:nvPr/>
        </p:nvSpPr>
        <p:spPr>
          <a:xfrm>
            <a:off x="1026367" y="983253"/>
            <a:ext cx="740850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Distribuzione percentuale delle équipe dei CF. Regione Marche Serie storica anni 2006 - 2016 – 2023</a:t>
            </a:r>
            <a:endParaRPr lang="it-IT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CA8E0E-43DC-4057-545E-1665D7E3D819}"/>
              </a:ext>
            </a:extLst>
          </p:cNvPr>
          <p:cNvSpPr txBox="1"/>
          <p:nvPr/>
        </p:nvSpPr>
        <p:spPr>
          <a:xfrm>
            <a:off x="2437088" y="6452753"/>
            <a:ext cx="4269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3786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36A0DD8-D6F0-49FE-9E44-6D6ED192F890}"/>
              </a:ext>
            </a:extLst>
          </p:cNvPr>
          <p:cNvSpPr/>
          <p:nvPr/>
        </p:nvSpPr>
        <p:spPr>
          <a:xfrm>
            <a:off x="4100174" y="1505434"/>
            <a:ext cx="46745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Risultati dell’indagine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Orario settimanale delle figure professionali</a:t>
            </a:r>
          </a:p>
          <a:p>
            <a:pPr marL="457200" indent="-457200">
              <a:buFont typeface="+mj-lt"/>
              <a:buAutoNum type="arabicPeriod"/>
            </a:pPr>
            <a:endParaRPr lang="it-IT" dirty="0"/>
          </a:p>
          <a:p>
            <a:r>
              <a:rPr lang="it-IT" sz="2400" dirty="0"/>
              <a:t>	</a:t>
            </a:r>
            <a:r>
              <a:rPr lang="it-IT" dirty="0"/>
              <a:t>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C349EE-B855-1EEC-0FFF-EAF78981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2" y="1598740"/>
            <a:ext cx="3529890" cy="35298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3E18FB5-CB76-DDB2-933D-B0258F52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179EFC-6CFF-75E9-41CF-05C9E0914056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42596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A6A7B2C-BBAB-1A11-9BD4-77AA7564C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59981"/>
              </p:ext>
            </p:extLst>
          </p:nvPr>
        </p:nvGraphicFramePr>
        <p:xfrm>
          <a:off x="1054272" y="1813248"/>
          <a:ext cx="6946460" cy="3594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5129">
                  <a:extLst>
                    <a:ext uri="{9D8B030D-6E8A-4147-A177-3AD203B41FA5}">
                      <a16:colId xmlns:a16="http://schemas.microsoft.com/office/drawing/2014/main" val="3940779771"/>
                    </a:ext>
                  </a:extLst>
                </a:gridCol>
                <a:gridCol w="1651518">
                  <a:extLst>
                    <a:ext uri="{9D8B030D-6E8A-4147-A177-3AD203B41FA5}">
                      <a16:colId xmlns:a16="http://schemas.microsoft.com/office/drawing/2014/main" val="3348887728"/>
                    </a:ext>
                  </a:extLst>
                </a:gridCol>
                <a:gridCol w="1800809">
                  <a:extLst>
                    <a:ext uri="{9D8B030D-6E8A-4147-A177-3AD203B41FA5}">
                      <a16:colId xmlns:a16="http://schemas.microsoft.com/office/drawing/2014/main" val="3505960018"/>
                    </a:ext>
                  </a:extLst>
                </a:gridCol>
                <a:gridCol w="1129004">
                  <a:extLst>
                    <a:ext uri="{9D8B030D-6E8A-4147-A177-3AD203B41FA5}">
                      <a16:colId xmlns:a16="http://schemas.microsoft.com/office/drawing/2014/main" val="2700262294"/>
                    </a:ext>
                  </a:extLst>
                </a:gridCol>
              </a:tblGrid>
              <a:tr h="122453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Figura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n. ore/sett. EROGATE x 10.000 ab.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n. ore/sett. PREVISTE x 10.000 ab.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di copertura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3731140"/>
                  </a:ext>
                </a:extLst>
              </a:tr>
              <a:tr h="45765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Ginecologo</a:t>
                      </a:r>
                      <a:endParaRPr lang="it-IT" sz="17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it-IT" sz="1700" b="1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it-IT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6406717"/>
                  </a:ext>
                </a:extLst>
              </a:tr>
              <a:tr h="457653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Ostetrica</a:t>
                      </a:r>
                      <a:endParaRPr lang="it-IT" sz="17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it-IT" sz="17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it-IT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708089"/>
                  </a:ext>
                </a:extLst>
              </a:tr>
              <a:tr h="49785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Pediatra</a:t>
                      </a:r>
                      <a:endParaRPr lang="it-IT" sz="17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it-IT" sz="17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it-IT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0315424"/>
                  </a:ext>
                </a:extLst>
              </a:tr>
              <a:tr h="52104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Assistente sociale</a:t>
                      </a:r>
                      <a:endParaRPr lang="it-IT" sz="17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it-IT" sz="17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it-IT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73820002"/>
                  </a:ext>
                </a:extLst>
              </a:tr>
              <a:tr h="43600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it-IT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Psicologo</a:t>
                      </a:r>
                      <a:endParaRPr lang="it-IT" sz="17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it-IT" sz="1700" b="1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it-IT" sz="17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7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919998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592806-6A37-66FE-C029-62E5BC2828CF}"/>
              </a:ext>
            </a:extLst>
          </p:cNvPr>
          <p:cNvSpPr txBox="1"/>
          <p:nvPr/>
        </p:nvSpPr>
        <p:spPr>
          <a:xfrm>
            <a:off x="1054272" y="1002032"/>
            <a:ext cx="703545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t-IT" sz="15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Confronto tra n. di ore svolte dalle figure professionali e n. di ore previste dalla Deliberazione Amministrativa Regione Marche n. 202/1998 – Anno 2023</a:t>
            </a:r>
            <a:endParaRPr lang="it-IT" sz="15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B078753-66EB-AA08-59FB-3B063FC7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97" y="129738"/>
            <a:ext cx="2254741" cy="97127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4F6BE4-B416-DD8E-9B8D-B3DA060A6A67}"/>
              </a:ext>
            </a:extLst>
          </p:cNvPr>
          <p:cNvSpPr txBox="1"/>
          <p:nvPr/>
        </p:nvSpPr>
        <p:spPr>
          <a:xfrm>
            <a:off x="1054272" y="5671302"/>
            <a:ext cx="6946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8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Nell’indagine sono riportati i dati di dettaglio per ogni AST.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49664E-8993-4194-B6CB-17341D2ACB1A}"/>
              </a:ext>
            </a:extLst>
          </p:cNvPr>
          <p:cNvSpPr txBox="1"/>
          <p:nvPr/>
        </p:nvSpPr>
        <p:spPr>
          <a:xfrm>
            <a:off x="2206751" y="6452753"/>
            <a:ext cx="4956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Osservatorio sulle Diseguaglianze nella salute, ARS Marche</a:t>
            </a:r>
          </a:p>
        </p:txBody>
      </p:sp>
    </p:spTree>
    <p:extLst>
      <p:ext uri="{BB962C8B-B14F-4D97-AF65-F5344CB8AC3E}">
        <p14:creationId xmlns:p14="http://schemas.microsoft.com/office/powerpoint/2010/main" val="3950468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1661</Words>
  <Application>Microsoft Office PowerPoint</Application>
  <PresentationFormat>Presentazione su schermo (4:3)</PresentationFormat>
  <Paragraphs>245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Giorgiana Giacconi</dc:creator>
  <cp:lastModifiedBy>Rossana</cp:lastModifiedBy>
  <cp:revision>74</cp:revision>
  <dcterms:created xsi:type="dcterms:W3CDTF">2023-07-10T07:27:22Z</dcterms:created>
  <dcterms:modified xsi:type="dcterms:W3CDTF">2023-07-18T10:30:32Z</dcterms:modified>
</cp:coreProperties>
</file>